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88" r:id="rId6"/>
    <p:sldId id="293" r:id="rId7"/>
    <p:sldId id="298" r:id="rId8"/>
    <p:sldId id="299" r:id="rId9"/>
    <p:sldId id="300" r:id="rId10"/>
    <p:sldId id="29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5274" autoAdjust="0"/>
  </p:normalViewPr>
  <p:slideViewPr>
    <p:cSldViewPr snapToGrid="0">
      <p:cViewPr>
        <p:scale>
          <a:sx n="81" d="100"/>
          <a:sy n="81" d="100"/>
        </p:scale>
        <p:origin x="-96" y="-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3/19/2019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3/19/2019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3/19/2019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3/19/2019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3/19/2019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3/19/2019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3/19/2019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3/19/2019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3/19/2019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05508" y="1147313"/>
            <a:ext cx="8936197" cy="1544129"/>
          </a:xfrm>
        </p:spPr>
        <p:txBody>
          <a:bodyPr>
            <a:normAutofit/>
          </a:bodyPr>
          <a:lstStyle/>
          <a:p>
            <a:r>
              <a:rPr lang="lv-LV" sz="6000" b="1" dirty="0">
                <a:solidFill>
                  <a:srgbClr val="70AD47"/>
                </a:solidFill>
                <a:latin typeface="Comic Sans MS" panose="030F0702030302020204" pitchFamily="66" charset="0"/>
              </a:rPr>
              <a:t>Ejot dabā...</a:t>
            </a:r>
            <a:br>
              <a:rPr lang="lv-LV" sz="6000" b="1" dirty="0">
                <a:solidFill>
                  <a:srgbClr val="70AD47"/>
                </a:solidFill>
                <a:latin typeface="Comic Sans MS" panose="030F0702030302020204" pitchFamily="66" charset="0"/>
              </a:rPr>
            </a:br>
            <a:r>
              <a:rPr lang="lv-LV" sz="3600" dirty="0">
                <a:solidFill>
                  <a:prstClr val="black"/>
                </a:solidFill>
                <a:latin typeface="Calibri Light" panose="020F0302020204030204"/>
              </a:rPr>
              <a:t>(radošās zinātniski pētnieciskās nodarbības</a:t>
            </a:r>
            <a:r>
              <a:rPr lang="lv-LV" sz="3600" dirty="0" smtClean="0">
                <a:solidFill>
                  <a:prstClr val="black"/>
                </a:solidFill>
                <a:latin typeface="Calibri Light" panose="020F0302020204030204"/>
              </a:rPr>
              <a:t>)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903329" y="2976112"/>
            <a:ext cx="6916336" cy="1880559"/>
          </a:xfrm>
        </p:spPr>
        <p:txBody>
          <a:bodyPr>
            <a:normAutofit/>
          </a:bodyPr>
          <a:lstStyle/>
          <a:p>
            <a:pPr algn="r"/>
            <a:r>
              <a:rPr lang="lv-LV" sz="2000" dirty="0"/>
              <a:t>Lektore: Ginta Ernštreite</a:t>
            </a:r>
          </a:p>
          <a:p>
            <a:pPr algn="r"/>
            <a:r>
              <a:rPr lang="lv-LV" sz="2000" dirty="0"/>
              <a:t>Labās dzīves skola DARA</a:t>
            </a:r>
          </a:p>
          <a:p>
            <a:pPr algn="r"/>
            <a:r>
              <a:rPr lang="lv-LV" sz="2000" dirty="0"/>
              <a:t>Darbojās ģimenēs ar maziem bērniem</a:t>
            </a:r>
          </a:p>
          <a:p>
            <a:pPr algn="r"/>
            <a:r>
              <a:rPr lang="lv-LV" sz="2000" dirty="0"/>
              <a:t>Sagatavoja Sanita Strakša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4000" y="357808"/>
            <a:ext cx="9133730" cy="1331844"/>
          </a:xfrm>
        </p:spPr>
        <p:txBody>
          <a:bodyPr>
            <a:normAutofit/>
          </a:bodyPr>
          <a:lstStyle/>
          <a:p>
            <a:pPr algn="ctr"/>
            <a:r>
              <a:rPr lang="lv-LV" sz="4400" dirty="0">
                <a:solidFill>
                  <a:srgbClr val="70AD47"/>
                </a:solidFill>
                <a:latin typeface="Comic Sans MS" panose="030F0702030302020204" pitchFamily="66" charset="0"/>
              </a:rPr>
              <a:t>Nosacījumi, kas jāievēro augu </a:t>
            </a:r>
            <a:r>
              <a:rPr lang="lv-LV" sz="4400" dirty="0" smtClean="0">
                <a:solidFill>
                  <a:srgbClr val="70AD47"/>
                </a:solidFill>
                <a:latin typeface="Comic Sans MS" panose="030F0702030302020204" pitchFamily="66" charset="0"/>
              </a:rPr>
              <a:t>aizsardzībā, </a:t>
            </a:r>
            <a:r>
              <a:rPr lang="lv-LV" sz="4400" dirty="0">
                <a:solidFill>
                  <a:srgbClr val="70AD47"/>
                </a:solidFill>
                <a:latin typeface="Comic Sans MS" panose="030F0702030302020204" pitchFamily="66" charset="0"/>
              </a:rPr>
              <a:t>ejot </a:t>
            </a:r>
            <a:r>
              <a:rPr lang="lv-LV" sz="4400" dirty="0" smtClean="0">
                <a:solidFill>
                  <a:srgbClr val="70AD47"/>
                </a:solidFill>
                <a:latin typeface="Comic Sans MS" panose="030F0702030302020204" pitchFamily="66" charset="0"/>
              </a:rPr>
              <a:t>dabā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8572" y="1689652"/>
            <a:ext cx="9134856" cy="4253948"/>
          </a:xfrm>
        </p:spPr>
        <p:txBody>
          <a:bodyPr/>
          <a:lstStyle/>
          <a:p>
            <a:pPr marL="0" indent="0" algn="just" fontAlgn="t">
              <a:spcBef>
                <a:spcPts val="0"/>
              </a:spcBef>
              <a:buNone/>
            </a:pPr>
            <a:r>
              <a:rPr lang="lv-LV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Tūristiem</a:t>
            </a:r>
            <a:r>
              <a:rPr lang="lv-LV" b="1" dirty="0">
                <a:solidFill>
                  <a:srgbClr val="000000"/>
                </a:solidFill>
                <a:latin typeface="Calibri" panose="020F0502020204030204" pitchFamily="34" charset="0"/>
              </a:rPr>
              <a:t>, ekskursantiem, skolēniem un visiem dabas draugiem, ejot dabā, jāievēro</a:t>
            </a:r>
            <a:r>
              <a:rPr lang="lv-LV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pPr marL="0" indent="0" algn="just" fontAlgn="t">
              <a:spcBef>
                <a:spcPts val="0"/>
              </a:spcBef>
              <a:buNone/>
            </a:pPr>
            <a:endParaRPr lang="lv-LV" dirty="0">
              <a:latin typeface="Arial" panose="020B0604020202020204" pitchFamily="34" charset="0"/>
            </a:endParaRPr>
          </a:p>
          <a:p>
            <a:pPr marL="283464" indent="-283464" algn="just" fontAlgn="t">
              <a:spcBef>
                <a:spcPts val="0"/>
              </a:spcBef>
            </a:pPr>
            <a:r>
              <a:rPr lang="lv-LV" dirty="0">
                <a:solidFill>
                  <a:srgbClr val="000000"/>
                </a:solidFill>
                <a:latin typeface="Calibri" panose="020F0502020204030204" pitchFamily="34" charset="0"/>
              </a:rPr>
              <a:t>nedarīt neko tādu, kas varētu bojāt vai iznīcināt aizsargājamo augu </a:t>
            </a:r>
            <a:r>
              <a:rPr lang="lv-LV" dirty="0" smtClean="0">
                <a:solidFill>
                  <a:srgbClr val="000000"/>
                </a:solidFill>
                <a:latin typeface="Calibri" panose="020F0502020204030204" pitchFamily="34" charset="0"/>
              </a:rPr>
              <a:t>biotopus;</a:t>
            </a:r>
            <a:endParaRPr lang="lv-LV" dirty="0" smtClean="0">
              <a:latin typeface="Arial" panose="020B0604020202020204" pitchFamily="34" charset="0"/>
            </a:endParaRPr>
          </a:p>
          <a:p>
            <a:pPr marL="283464" indent="-283464" algn="just" fontAlgn="t">
              <a:spcBef>
                <a:spcPts val="0"/>
              </a:spcBef>
            </a:pPr>
            <a:r>
              <a:rPr lang="lv-LV" dirty="0" smtClean="0">
                <a:solidFill>
                  <a:srgbClr val="000000"/>
                </a:solidFill>
                <a:latin typeface="Calibri" panose="020F0502020204030204" pitchFamily="34" charset="0"/>
              </a:rPr>
              <a:t>nekurināt </a:t>
            </a:r>
            <a:r>
              <a:rPr lang="lv-LV" dirty="0">
                <a:solidFill>
                  <a:srgbClr val="000000"/>
                </a:solidFill>
                <a:latin typeface="Calibri" panose="020F0502020204030204" pitchFamily="34" charset="0"/>
              </a:rPr>
              <a:t>mežā ugunskurus ugunsbīstamības periodā; pavasaros nededzināt sauso zāli;</a:t>
            </a:r>
            <a:endParaRPr lang="lv-LV" dirty="0">
              <a:latin typeface="Arial" panose="020B0604020202020204" pitchFamily="34" charset="0"/>
            </a:endParaRPr>
          </a:p>
          <a:p>
            <a:pPr marL="283464" indent="-283464" algn="just" fontAlgn="t">
              <a:spcBef>
                <a:spcPts val="0"/>
              </a:spcBef>
            </a:pPr>
            <a:r>
              <a:rPr lang="lv-LV" dirty="0">
                <a:solidFill>
                  <a:srgbClr val="000000"/>
                </a:solidFill>
                <a:latin typeface="Calibri" panose="020F0502020204030204" pitchFamily="34" charset="0"/>
              </a:rPr>
              <a:t>neplūkt aizsargājamos augus. Šodien mūsu rīcībā ir aparatūra, kas ļauj iegūt kvalitatīvus augu attēlus;</a:t>
            </a:r>
            <a:endParaRPr lang="lv-LV" dirty="0">
              <a:latin typeface="Arial" panose="020B0604020202020204" pitchFamily="34" charset="0"/>
            </a:endParaRPr>
          </a:p>
          <a:p>
            <a:pPr marL="283464" indent="-283464" algn="just" fontAlgn="t">
              <a:spcBef>
                <a:spcPts val="0"/>
              </a:spcBef>
            </a:pPr>
            <a:r>
              <a:rPr lang="lv-LV" dirty="0">
                <a:solidFill>
                  <a:srgbClr val="000000"/>
                </a:solidFill>
                <a:latin typeface="Calibri" panose="020F0502020204030204" pitchFamily="34" charset="0"/>
              </a:rPr>
              <a:t>neizrakt dabā aizsargājamos augus pārstādīšanai dārzā. Ņemat vērā to, ka, nezinot un nenodrošinot šo augu ekoloģiskās prasības, lielākajā daļā gadījumu tie jūsu dārzā aizies bojā;</a:t>
            </a:r>
            <a:endParaRPr lang="lv-LV" dirty="0">
              <a:latin typeface="Arial" panose="020B0604020202020204" pitchFamily="34" charset="0"/>
            </a:endParaRPr>
          </a:p>
          <a:p>
            <a:pPr marL="283464" indent="-283464" algn="just" fontAlgn="t">
              <a:spcBef>
                <a:spcPts val="0"/>
              </a:spcBef>
            </a:pPr>
            <a:r>
              <a:rPr lang="lv-LV" dirty="0">
                <a:solidFill>
                  <a:srgbClr val="000000"/>
                </a:solidFill>
                <a:latin typeface="Calibri" panose="020F0502020204030204" pitchFamily="34" charset="0"/>
              </a:rPr>
              <a:t>aizsargājamo augu ir daudz, ne visus tos pazīstam. Tāpēc bez vajadzības neplūksim un neiznīcināsim nevienu augu!</a:t>
            </a:r>
            <a:endParaRPr lang="lv-LV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228601"/>
            <a:ext cx="9144001" cy="824948"/>
          </a:xfrm>
        </p:spPr>
        <p:txBody>
          <a:bodyPr>
            <a:normAutofit/>
          </a:bodyPr>
          <a:lstStyle/>
          <a:p>
            <a:pPr algn="ctr"/>
            <a:r>
              <a:rPr lang="lv-LV" sz="4000" dirty="0" smtClean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Ziema («Ejam un daram!»)</a:t>
            </a:r>
            <a:endParaRPr lang="en-US" sz="40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3999" y="1391479"/>
            <a:ext cx="8027505" cy="3687418"/>
          </a:xfrm>
          <a:pattFill prst="pct5">
            <a:fgClr>
              <a:srgbClr val="0070C0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Ūdens agregāt stāvokļi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Eņģeļi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Dabas parādības – sarna, vizma, sērsna, vižņi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Pretstati  - auksts – silts, gaisma – tumsa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Baltu sakrālā ģeometrija – puzuri, saulītes no salmiem un zariņiem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Pēdas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Koki –stumbrs, zaru vainags, kritušie zari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Veselības stirpināšana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Sniega grafiti – zīmēšana ar krāsām sniegā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Sniega gaismeklis no pikām.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dirty="0" smtClean="0"/>
              <a:t>Krāsainās ledus bumbas – krāsainā ledus sasaldēšana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67138"/>
            <a:ext cx="9133730" cy="845195"/>
          </a:xfrm>
        </p:spPr>
        <p:txBody>
          <a:bodyPr/>
          <a:lstStyle/>
          <a:p>
            <a:pPr algn="ctr"/>
            <a:r>
              <a:rPr lang="lv-LV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Pavasaris</a:t>
            </a:r>
            <a:r>
              <a:rPr lang="lv-LV" dirty="0">
                <a:solidFill>
                  <a:srgbClr val="00B050"/>
                </a:solidFill>
                <a:latin typeface="Comic Sans MS" panose="030F0702030302020204" pitchFamily="66" charset="0"/>
              </a:rPr>
              <a:t>(«Ejam un daram!»)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572" y="1485901"/>
            <a:ext cx="7178106" cy="3692386"/>
          </a:xfrm>
          <a:pattFill prst="pct10">
            <a:fgClr>
              <a:srgbClr val="00B050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r>
              <a:rPr lang="lv-LV" dirty="0" smtClean="0"/>
              <a:t>Pumpuri, sulas</a:t>
            </a:r>
          </a:p>
          <a:p>
            <a:r>
              <a:rPr lang="lv-LV" dirty="0" smtClean="0"/>
              <a:t>Ieelpo pavasara gaisu</a:t>
            </a:r>
          </a:p>
          <a:p>
            <a:r>
              <a:rPr lang="lv-LV" dirty="0" smtClean="0"/>
              <a:t>Apķeram koku, paklausamies vai «riņķo» sulas</a:t>
            </a:r>
          </a:p>
          <a:p>
            <a:r>
              <a:rPr lang="lv-LV" dirty="0" smtClean="0"/>
              <a:t>Putni, balsis, putnu būrīši.</a:t>
            </a:r>
          </a:p>
          <a:p>
            <a:r>
              <a:rPr lang="lv-LV" dirty="0" smtClean="0"/>
              <a:t>Padomāt par pavasara talkas iespējām</a:t>
            </a:r>
          </a:p>
          <a:p>
            <a:r>
              <a:rPr lang="lv-LV" dirty="0" smtClean="0"/>
              <a:t>Sēšanas darbi – dārzs uz palodzes</a:t>
            </a:r>
          </a:p>
          <a:p>
            <a:r>
              <a:rPr lang="lv-LV" dirty="0" smtClean="0"/>
              <a:t>Ūdens krātuvju pārmaiņas agrā un vēlā pavasarī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2808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Vasara («Ejam un daram»)</a:t>
            </a:r>
            <a:endParaRPr lang="lv-LV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8572" y="1485900"/>
            <a:ext cx="8400619" cy="4209222"/>
          </a:xfrm>
          <a:pattFill prst="pct20">
            <a:fgClr>
              <a:srgbClr val="FFFF00"/>
            </a:fgClr>
            <a:bgClr>
              <a:schemeClr val="bg1"/>
            </a:bgClr>
          </a:pattFill>
        </p:spPr>
        <p:txBody>
          <a:bodyPr>
            <a:normAutofit fontScale="92500" lnSpcReduction="20000"/>
          </a:bodyPr>
          <a:lstStyle/>
          <a:p>
            <a:r>
              <a:rPr lang="lv-LV" dirty="0" smtClean="0"/>
              <a:t>Koks - ēna, lapu formas, lapu domino (atceries vācam tikai nokritušās lapas)</a:t>
            </a:r>
          </a:p>
          <a:p>
            <a:r>
              <a:rPr lang="lv-LV" dirty="0" smtClean="0"/>
              <a:t>Mācies pazīt pļavas augus.</a:t>
            </a:r>
          </a:p>
          <a:p>
            <a:r>
              <a:rPr lang="lv-LV" dirty="0" smtClean="0"/>
              <a:t>Ūdeņi,</a:t>
            </a:r>
          </a:p>
          <a:p>
            <a:r>
              <a:rPr lang="lv-LV" dirty="0" smtClean="0"/>
              <a:t>Smaržmaisiņu gatavošana</a:t>
            </a:r>
          </a:p>
          <a:p>
            <a:r>
              <a:rPr lang="lv-LV" dirty="0"/>
              <a:t>Ūdeņi</a:t>
            </a:r>
            <a:r>
              <a:rPr lang="lv-LV" dirty="0" smtClean="0"/>
              <a:t>,</a:t>
            </a:r>
          </a:p>
          <a:p>
            <a:r>
              <a:rPr lang="lv-LV" dirty="0" smtClean="0"/>
              <a:t>Plikās kājas</a:t>
            </a:r>
          </a:p>
          <a:p>
            <a:r>
              <a:rPr lang="lv-LV" dirty="0" smtClean="0"/>
              <a:t>Skuju koki – fitonocīdi (skuju koks 10 m diametrā darbojas kā dakteris)</a:t>
            </a:r>
          </a:p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Ļauj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bērnam spēlēties ar dubļiem, skriet pa peļķēm, smiltīm un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zemi</a:t>
            </a:r>
          </a:p>
          <a:p>
            <a:r>
              <a:rPr lang="lv-LV" dirty="0"/>
              <a:t>Eksperimenti ar vēju </a:t>
            </a:r>
            <a:endParaRPr lang="lv-LV" dirty="0" smtClean="0"/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853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>
                <a:solidFill>
                  <a:schemeClr val="accent4"/>
                </a:solidFill>
                <a:latin typeface="Comic Sans MS" panose="030F0702030302020204" pitchFamily="66" charset="0"/>
              </a:rPr>
              <a:t>Rudens («Ejam un daram»)</a:t>
            </a:r>
            <a:endParaRPr lang="lv-LV" dirty="0">
              <a:solidFill>
                <a:schemeClr val="accent4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attFill prst="pct5">
            <a:fgClr>
              <a:schemeClr val="accent4"/>
            </a:fgClr>
            <a:bgClr>
              <a:schemeClr val="bg1"/>
            </a:bgClr>
          </a:pattFill>
        </p:spPr>
        <p:txBody>
          <a:bodyPr>
            <a:normAutofit lnSpcReduction="10000"/>
          </a:bodyPr>
          <a:lstStyle/>
          <a:p>
            <a:pPr lvl="0"/>
            <a:r>
              <a:rPr lang="lv-LV" dirty="0" smtClean="0"/>
              <a:t>Dabas veltes – kastaņi, zīles, čiekuri, lapas</a:t>
            </a:r>
          </a:p>
          <a:p>
            <a:pPr lvl="0"/>
            <a:r>
              <a:rPr lang="lv-LV" dirty="0" smtClean="0"/>
              <a:t>Kas aug mežā  rudenī? (pastaiga ar augu un sēņu meklēšanu).</a:t>
            </a:r>
          </a:p>
          <a:p>
            <a:pPr lvl="0"/>
            <a:r>
              <a:rPr lang="lv-LV" dirty="0" smtClean="0"/>
              <a:t>Kur apslēpti dārgumi? (paskastītē nonākusi slepena karte, kura norāda ceļu pie apslēptiem dārgumiem).</a:t>
            </a:r>
          </a:p>
          <a:p>
            <a:pPr lvl="0"/>
            <a:r>
              <a:rPr lang="lv-LV" dirty="0" smtClean="0"/>
              <a:t>Kur dzīvo lapsu ģimene (bebru, zaķu, stirnu utt.)?</a:t>
            </a:r>
          </a:p>
          <a:p>
            <a:pPr lvl="0"/>
            <a:r>
              <a:rPr lang="lv-LV" dirty="0" smtClean="0"/>
              <a:t>Meža slēpņa ierīkošana .</a:t>
            </a:r>
          </a:p>
          <a:p>
            <a:pPr lvl="0"/>
            <a:r>
              <a:rPr lang="lv-LV" dirty="0" smtClean="0"/>
              <a:t>Mistisko, vēsturiski nozīmīgo vietu meklēšana.</a:t>
            </a:r>
          </a:p>
          <a:p>
            <a:pPr lvl="0"/>
            <a:r>
              <a:rPr lang="lv-LV" dirty="0" smtClean="0"/>
              <a:t>Bradāšana un lēkāšana pa peļķēm (piemērots tieši, kad ārā līņā un ļoti gribās iet ārā, pēc tam gan pārnākot jābauda karsta tēja)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6693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3" y="828876"/>
            <a:ext cx="6572383" cy="3507549"/>
          </a:xfrm>
        </p:spPr>
        <p:txBody>
          <a:bodyPr/>
          <a:lstStyle/>
          <a:p>
            <a:r>
              <a:rPr lang="lv-LV" dirty="0" smtClean="0">
                <a:solidFill>
                  <a:srgbClr val="00B050"/>
                </a:solidFill>
              </a:rPr>
              <a:t>Bērns, kas ir sadraudzējies ar dabu – Ir drošībā!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fun education presentation (widescreen)</Template>
  <TotalTime>62</TotalTime>
  <Words>421</Words>
  <Application>Microsoft Office PowerPoint</Application>
  <PresentationFormat>Pielāgots</PresentationFormat>
  <Paragraphs>52</Paragraphs>
  <Slides>7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8" baseType="lpstr">
      <vt:lpstr>Back to School 16x9</vt:lpstr>
      <vt:lpstr>Ejot dabā... (radošās zinātniski pētnieciskās nodarbības)</vt:lpstr>
      <vt:lpstr>Nosacījumi, kas jāievēro augu aizsardzībā, ejot dabā</vt:lpstr>
      <vt:lpstr>Ziema («Ejam un daram!»)</vt:lpstr>
      <vt:lpstr>Pavasaris(«Ejam un daram!»)</vt:lpstr>
      <vt:lpstr>Vasara («Ejam un daram»)</vt:lpstr>
      <vt:lpstr>Rudens («Ejam un daram»)</vt:lpstr>
      <vt:lpstr>Bērns, kas ir sadraudzējies ar dabu – Ir drošībā!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Ejot dabā... (radošās zinātniski pētnieciskās nodarbības)</dc:title>
  <dc:creator>User</dc:creator>
  <cp:lastModifiedBy>Spriditis</cp:lastModifiedBy>
  <cp:revision>8</cp:revision>
  <dcterms:created xsi:type="dcterms:W3CDTF">2019-03-03T13:22:55Z</dcterms:created>
  <dcterms:modified xsi:type="dcterms:W3CDTF">2019-03-19T14:07:08Z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